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69" r:id="rId6"/>
    <p:sldId id="268" r:id="rId7"/>
    <p:sldId id="267" r:id="rId8"/>
    <p:sldId id="266" r:id="rId9"/>
    <p:sldId id="260"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C600FB-50C2-68AF-C133-E9B67457A56D}" v="296" dt="2020-11-24T21:13:07.892"/>
    <p1510:client id="{0D94FE9E-B6A9-2F5C-4021-68F8B1649D9D}" v="3" dt="2020-11-27T14:41:01.886"/>
    <p1510:client id="{43432D52-C14D-39AA-715B-07FAA853A3CD}" v="684" dt="2020-11-23T00:01:32.038"/>
    <p1510:client id="{4E1F9A7F-6D41-F4A3-CA37-A436C6D03725}" v="180" dt="2020-11-25T19:35:26.358"/>
    <p1510:client id="{4E98390C-F67A-D5A6-6168-1E92E179465F}" v="305" dt="2020-11-23T14:22:20.056"/>
    <p1510:client id="{50D080F5-BB8A-63F1-8EFD-8E2609717093}" v="2" dt="2020-11-23T19:06:36.109"/>
    <p1510:client id="{76224755-DECE-9C6F-421B-ADDC0CA102B4}" v="28" dt="2020-11-23T19:02:34.442"/>
    <p1510:client id="{7B094375-EE09-A658-81A4-76D90CD89D64}" v="708" dt="2020-11-22T22:09:51.932"/>
    <p1510:client id="{93105C23-EE5B-248D-C3FF-6FB3A447DBFF}" v="270" dt="2020-11-27T13:43:41.738"/>
    <p1510:client id="{933C6D57-B9FB-A873-2691-794A3B95988D}" v="252" dt="2020-11-22T23:46:01.959"/>
    <p1510:client id="{E1723C2E-EA97-1ECD-211B-11D743C6A5C7}" v="214" dt="2020-11-22T23:34:22.916"/>
    <p1510:client id="{F3EE2A57-00FE-3C66-D804-DE65A8ACC048}" v="425" dt="2020-11-24T18:46:57.992"/>
    <p1510:client id="{F8A53AF3-C7FA-C0C1-CCAD-ACD076813879}" v="176" dt="2020-11-22T19:34:11.9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00" d="100"/>
          <a:sy n="100" d="100"/>
        </p:scale>
        <p:origin x="301"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2E1C79-5E2B-4C1D-831F-8444BE8E14C9}"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205196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E1C79-5E2B-4C1D-831F-8444BE8E14C9}"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325676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E1C79-5E2B-4C1D-831F-8444BE8E14C9}"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337830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E1C79-5E2B-4C1D-831F-8444BE8E14C9}"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2462276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2E1C79-5E2B-4C1D-831F-8444BE8E14C9}"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387287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2E1C79-5E2B-4C1D-831F-8444BE8E14C9}"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158280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2E1C79-5E2B-4C1D-831F-8444BE8E14C9}" type="datetimeFigureOut">
              <a:rPr lang="en-US" smtClean="0"/>
              <a:t>11/27/2020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83760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2E1C79-5E2B-4C1D-831F-8444BE8E14C9}" type="datetimeFigureOut">
              <a:rPr lang="en-US" smtClean="0"/>
              <a:t>11/27/2020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369197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E1C79-5E2B-4C1D-831F-8444BE8E14C9}" type="datetimeFigureOut">
              <a:rPr lang="en-US" smtClean="0"/>
              <a:t>11/27/2020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372482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2E1C79-5E2B-4C1D-831F-8444BE8E14C9}"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57843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2E1C79-5E2B-4C1D-831F-8444BE8E14C9}"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C77C0-F408-415B-8187-BB6CB50E5954}" type="slidenum">
              <a:rPr lang="en-US" smtClean="0"/>
              <a:t>‹#›</a:t>
            </a:fld>
            <a:endParaRPr lang="en-US"/>
          </a:p>
        </p:txBody>
      </p:sp>
    </p:spTree>
    <p:extLst>
      <p:ext uri="{BB962C8B-B14F-4D97-AF65-F5344CB8AC3E}">
        <p14:creationId xmlns:p14="http://schemas.microsoft.com/office/powerpoint/2010/main" val="289582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E1C79-5E2B-4C1D-831F-8444BE8E14C9}" type="datetimeFigureOut">
              <a:rPr lang="en-US" smtClean="0"/>
              <a:t>11/27/2020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C77C0-F408-415B-8187-BB6CB50E5954}" type="slidenum">
              <a:rPr lang="en-US" smtClean="0"/>
              <a:t>‹#›</a:t>
            </a:fld>
            <a:endParaRPr lang="en-US"/>
          </a:p>
        </p:txBody>
      </p:sp>
    </p:spTree>
    <p:extLst>
      <p:ext uri="{BB962C8B-B14F-4D97-AF65-F5344CB8AC3E}">
        <p14:creationId xmlns:p14="http://schemas.microsoft.com/office/powerpoint/2010/main" val="3182492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When the World is White</a:t>
            </a:r>
          </a:p>
        </p:txBody>
      </p:sp>
      <p:sp>
        <p:nvSpPr>
          <p:cNvPr id="3" name="Subtitle 2"/>
          <p:cNvSpPr>
            <a:spLocks noGrp="1"/>
          </p:cNvSpPr>
          <p:nvPr>
            <p:ph type="subTitle" idx="1"/>
          </p:nvPr>
        </p:nvSpPr>
        <p:spPr/>
        <p:txBody>
          <a:bodyPr/>
          <a:lstStyle/>
          <a:p>
            <a:r>
              <a:rPr lang="en-US" dirty="0"/>
              <a:t>Mary Wilby, PhD, CRNP</a:t>
            </a:r>
          </a:p>
          <a:p>
            <a:r>
              <a:rPr lang="en-US" dirty="0"/>
              <a:t>La Salle University </a:t>
            </a:r>
          </a:p>
          <a:p>
            <a:r>
              <a:rPr lang="en-US" dirty="0"/>
              <a:t>Philadelphia, PA , USA</a:t>
            </a:r>
          </a:p>
        </p:txBody>
      </p:sp>
    </p:spTree>
    <p:extLst>
      <p:ext uri="{BB962C8B-B14F-4D97-AF65-F5344CB8AC3E}">
        <p14:creationId xmlns:p14="http://schemas.microsoft.com/office/powerpoint/2010/main" val="2176195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White Privilege</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ea typeface="+mn-lt"/>
                <a:cs typeface="+mn-lt"/>
              </a:rPr>
              <a:t>White privilege, an advantage of which most white people are not consciously aware, refers to the unearned benefits of wealth, power, and status gained at the historical and current expense of people of </a:t>
            </a:r>
            <a:r>
              <a:rPr lang="en-US">
                <a:ea typeface="+mn-lt"/>
                <a:cs typeface="+mn-lt"/>
              </a:rPr>
              <a:t>color.</a:t>
            </a:r>
            <a:endParaRPr lang="en-US" dirty="0">
              <a:ea typeface="+mn-lt"/>
              <a:cs typeface="+mn-lt"/>
            </a:endParaRPr>
          </a:p>
          <a:p>
            <a:r>
              <a:rPr lang="en-US" dirty="0">
                <a:ea typeface="+mn-lt"/>
                <a:cs typeface="+mn-lt"/>
              </a:rPr>
              <a:t>White nurses engaging in conversation  about white privilege can raise consciousness and enable white nurses to speak up and hold </a:t>
            </a:r>
            <a:r>
              <a:rPr lang="en-US">
                <a:ea typeface="+mn-lt"/>
                <a:cs typeface="+mn-lt"/>
              </a:rPr>
              <a:t>each other  accountable for consciously &amp; unconsciously contributing to marginalizing others. </a:t>
            </a:r>
          </a:p>
          <a:p>
            <a:pPr marL="0" indent="0">
              <a:buNone/>
            </a:pPr>
            <a:r>
              <a:rPr lang="en-US" sz="2000" dirty="0">
                <a:ea typeface="+mn-lt"/>
                <a:cs typeface="+mn-lt"/>
              </a:rPr>
              <a:t>  Hall, J &amp; Fields, B. (2013). Continuing the conversation in nursing on  race &amp; </a:t>
            </a:r>
            <a:r>
              <a:rPr lang="en-US" sz="2000">
                <a:ea typeface="+mn-lt"/>
                <a:cs typeface="+mn-lt"/>
              </a:rPr>
              <a:t>racism. Nursing   </a:t>
            </a:r>
            <a:r>
              <a:rPr lang="en-US" sz="2000" dirty="0">
                <a:ea typeface="+mn-lt"/>
                <a:cs typeface="+mn-lt"/>
              </a:rPr>
              <a:t>Outlook. 61, 164-173.</a:t>
            </a:r>
          </a:p>
        </p:txBody>
      </p:sp>
    </p:spTree>
    <p:extLst>
      <p:ext uri="{BB962C8B-B14F-4D97-AF65-F5344CB8AC3E}">
        <p14:creationId xmlns:p14="http://schemas.microsoft.com/office/powerpoint/2010/main" val="4068284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Whiteness and difference</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cs typeface="Calibri"/>
              </a:rPr>
              <a:t>Whiteness= dominance, status, privilege</a:t>
            </a:r>
          </a:p>
          <a:p>
            <a:endParaRPr lang="en-US" dirty="0">
              <a:cs typeface="Calibri"/>
            </a:endParaRPr>
          </a:p>
          <a:p>
            <a:r>
              <a:rPr lang="en-US" dirty="0">
                <a:cs typeface="Calibri"/>
              </a:rPr>
              <a:t>Is "acting white" necessary for professional survival?</a:t>
            </a:r>
          </a:p>
        </p:txBody>
      </p:sp>
    </p:spTree>
    <p:extLst>
      <p:ext uri="{BB962C8B-B14F-4D97-AF65-F5344CB8AC3E}">
        <p14:creationId xmlns:p14="http://schemas.microsoft.com/office/powerpoint/2010/main" val="4215806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Can we link theories of culture and theories of caring?</a:t>
            </a:r>
            <a:endParaRPr lang="en-US" dirty="0"/>
          </a:p>
        </p:txBody>
      </p:sp>
      <p:pic>
        <p:nvPicPr>
          <p:cNvPr id="4" name="Picture 4" descr="Text&#10;&#10;Description automatically generated">
            <a:extLst>
              <a:ext uri="{FF2B5EF4-FFF2-40B4-BE49-F238E27FC236}">
                <a16:creationId xmlns:a16="http://schemas.microsoft.com/office/drawing/2014/main" id="{4E176285-948A-4CC7-8137-6D99B406F6C0}"/>
              </a:ext>
            </a:extLst>
          </p:cNvPr>
          <p:cNvPicPr>
            <a:picLocks noGrp="1" noChangeAspect="1"/>
          </p:cNvPicPr>
          <p:nvPr>
            <p:ph idx="1"/>
          </p:nvPr>
        </p:nvPicPr>
        <p:blipFill>
          <a:blip r:embed="rId2"/>
          <a:stretch>
            <a:fillRect/>
          </a:stretch>
        </p:blipFill>
        <p:spPr>
          <a:xfrm>
            <a:off x="3238500" y="2229644"/>
            <a:ext cx="5715000" cy="3543300"/>
          </a:xfrm>
        </p:spPr>
      </p:pic>
    </p:spTree>
    <p:extLst>
      <p:ext uri="{BB962C8B-B14F-4D97-AF65-F5344CB8AC3E}">
        <p14:creationId xmlns:p14="http://schemas.microsoft.com/office/powerpoint/2010/main" val="1779018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this paper was written in 2009</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Raise awareness about racial and ethnic disparities in American nursing and nursing education.</a:t>
            </a:r>
          </a:p>
          <a:p>
            <a:pPr marL="0" indent="0">
              <a:buNone/>
            </a:pPr>
            <a:endParaRPr lang="en-US" dirty="0">
              <a:cs typeface="Calibri" panose="020F0502020204030204"/>
            </a:endParaRPr>
          </a:p>
          <a:p>
            <a:r>
              <a:rPr lang="en-US" dirty="0"/>
              <a:t>Recognize Eurocentricity as a factor influencing nursing education &amp; practice</a:t>
            </a:r>
            <a:endParaRPr lang="en-US" dirty="0">
              <a:cs typeface="Calibri"/>
            </a:endParaRPr>
          </a:p>
          <a:p>
            <a:endParaRPr lang="en-US" dirty="0"/>
          </a:p>
          <a:p>
            <a:r>
              <a:rPr lang="en-US" dirty="0"/>
              <a:t>Address specific problems nurses can act on to reduce disparities.</a:t>
            </a:r>
            <a:endParaRPr lang="en-US" dirty="0">
              <a:cs typeface="Calibri" panose="020F0502020204030204"/>
            </a:endParaRPr>
          </a:p>
          <a:p>
            <a:endParaRPr lang="en-US" dirty="0"/>
          </a:p>
        </p:txBody>
      </p:sp>
    </p:spTree>
    <p:extLst>
      <p:ext uri="{BB962C8B-B14F-4D97-AF65-F5344CB8AC3E}">
        <p14:creationId xmlns:p14="http://schemas.microsoft.com/office/powerpoint/2010/main" val="341992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a typeface="+mj-lt"/>
                <a:cs typeface="+mj-lt"/>
              </a:rPr>
              <a:t>A predominantly white, female profession</a:t>
            </a:r>
            <a:endParaRPr lang="en-US"/>
          </a:p>
        </p:txBody>
      </p:sp>
      <p:pic>
        <p:nvPicPr>
          <p:cNvPr id="4" name="Picture 4" descr="A group of people posing for a photo&#10;&#10;Description automatically generated">
            <a:extLst>
              <a:ext uri="{FF2B5EF4-FFF2-40B4-BE49-F238E27FC236}">
                <a16:creationId xmlns:a16="http://schemas.microsoft.com/office/drawing/2014/main" id="{EC00BB35-0981-41AC-9AFE-C4AB7701BB3D}"/>
              </a:ext>
            </a:extLst>
          </p:cNvPr>
          <p:cNvPicPr>
            <a:picLocks noGrp="1" noChangeAspect="1"/>
          </p:cNvPicPr>
          <p:nvPr>
            <p:ph idx="1"/>
          </p:nvPr>
        </p:nvPicPr>
        <p:blipFill>
          <a:blip r:embed="rId2"/>
          <a:stretch>
            <a:fillRect/>
          </a:stretch>
        </p:blipFill>
        <p:spPr>
          <a:xfrm>
            <a:off x="2228144" y="1825625"/>
            <a:ext cx="7735712" cy="4351338"/>
          </a:xfrm>
        </p:spPr>
      </p:pic>
    </p:spTree>
    <p:extLst>
      <p:ext uri="{BB962C8B-B14F-4D97-AF65-F5344CB8AC3E}">
        <p14:creationId xmlns:p14="http://schemas.microsoft.com/office/powerpoint/2010/main" val="3960164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A predominantly</a:t>
            </a:r>
            <a:r>
              <a:rPr lang="en-US">
                <a:cs typeface="Calibri Light"/>
              </a:rPr>
              <a:t> white, female profession</a:t>
            </a:r>
            <a:endParaRPr lang="en-US"/>
          </a:p>
        </p:txBody>
      </p:sp>
      <p:sp>
        <p:nvSpPr>
          <p:cNvPr id="3" name="Content Placeholder 2"/>
          <p:cNvSpPr>
            <a:spLocks noGrp="1"/>
          </p:cNvSpPr>
          <p:nvPr>
            <p:ph idx="1"/>
          </p:nvPr>
        </p:nvSpPr>
        <p:spPr/>
        <p:txBody>
          <a:bodyPr vert="horz" lIns="91440" tIns="45720" rIns="91440" bIns="45720" rtlCol="0" anchor="t">
            <a:normAutofit/>
          </a:bodyPr>
          <a:lstStyle/>
          <a:p>
            <a:r>
              <a:rPr lang="en-US" sz="2400" dirty="0">
                <a:ea typeface="+mn-lt"/>
                <a:cs typeface="+mn-lt"/>
              </a:rPr>
              <a:t>According to the U.S. Census Bureau, individuals from ethnic and racial minority groups accounted for more than  one third of the U.S. population (38%) in 2014.</a:t>
            </a:r>
          </a:p>
          <a:p>
            <a:r>
              <a:rPr lang="en-US" sz="2400" dirty="0">
                <a:ea typeface="+mn-lt"/>
                <a:cs typeface="+mn-lt"/>
              </a:rPr>
              <a:t>A 2017 survey conducted by the National Council of State Boards of Nursing (NCSBN) and The Forum of State Nursing Workforce Centers, nurses from minority backgrounds represent 19.2% of the RN workforce. </a:t>
            </a:r>
          </a:p>
          <a:p>
            <a:r>
              <a:rPr lang="en-US" sz="2400" dirty="0">
                <a:ea typeface="+mn-lt"/>
                <a:cs typeface="+mn-lt"/>
              </a:rPr>
              <a:t>Racial and ethnic backgrounds of U.S. RN population include 80.8% White/Caucasian; 6.2% African American; 7.5% Asian; 5.3% Hispanic; 0.4% American Indian/Alaskan Native; 0.5 Native Hawaiian/Pacific Islander; 1.7% two or more races; and 2.9% others. The survey also found that men now account for 9.1% of the RN workforce.</a:t>
            </a:r>
            <a:endParaRPr lang="en-US" sz="2400" dirty="0">
              <a:cs typeface="Calibri"/>
            </a:endParaRPr>
          </a:p>
          <a:p>
            <a:pPr marL="0" indent="0">
              <a:buNone/>
            </a:pPr>
            <a:r>
              <a:rPr lang="en-US" dirty="0">
                <a:cs typeface="Calibri"/>
              </a:rPr>
              <a:t>        </a:t>
            </a:r>
            <a:r>
              <a:rPr lang="en-US" sz="2000" dirty="0">
                <a:cs typeface="Calibri"/>
              </a:rPr>
              <a:t>AACN.(2019).Enhancing diversity in the nursing workforce fact sheet.</a:t>
            </a:r>
          </a:p>
          <a:p>
            <a:endParaRPr lang="en-US" dirty="0">
              <a:cs typeface="Calibri"/>
            </a:endParaRPr>
          </a:p>
        </p:txBody>
      </p:sp>
    </p:spTree>
    <p:extLst>
      <p:ext uri="{BB962C8B-B14F-4D97-AF65-F5344CB8AC3E}">
        <p14:creationId xmlns:p14="http://schemas.microsoft.com/office/powerpoint/2010/main" val="156824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142EF-4148-459F-A196-C9AE6AF15032}"/>
              </a:ext>
            </a:extLst>
          </p:cNvPr>
          <p:cNvSpPr>
            <a:spLocks noGrp="1"/>
          </p:cNvSpPr>
          <p:nvPr>
            <p:ph type="title"/>
          </p:nvPr>
        </p:nvSpPr>
        <p:spPr/>
        <p:txBody>
          <a:bodyPr/>
          <a:lstStyle/>
          <a:p>
            <a:r>
              <a:rPr lang="en-US">
                <a:cs typeface="Calibri Light"/>
              </a:rPr>
              <a:t>Cultural Competence??</a:t>
            </a:r>
            <a:endParaRPr lang="en-US"/>
          </a:p>
        </p:txBody>
      </p:sp>
      <p:sp>
        <p:nvSpPr>
          <p:cNvPr id="3" name="Content Placeholder 2">
            <a:extLst>
              <a:ext uri="{FF2B5EF4-FFF2-40B4-BE49-F238E27FC236}">
                <a16:creationId xmlns:a16="http://schemas.microsoft.com/office/drawing/2014/main" id="{14C3C044-D7C5-483F-A5A9-9D4B3B4EF5FD}"/>
              </a:ext>
            </a:extLst>
          </p:cNvPr>
          <p:cNvSpPr>
            <a:spLocks noGrp="1"/>
          </p:cNvSpPr>
          <p:nvPr>
            <p:ph idx="1"/>
          </p:nvPr>
        </p:nvSpPr>
        <p:spPr/>
        <p:txBody>
          <a:bodyPr vert="horz" lIns="91440" tIns="45720" rIns="91440" bIns="45720" rtlCol="0" anchor="t">
            <a:normAutofit/>
          </a:bodyPr>
          <a:lstStyle/>
          <a:p>
            <a:r>
              <a:rPr lang="en-US" dirty="0">
                <a:cs typeface="Calibri"/>
              </a:rPr>
              <a:t>Ability to care competently for others from cultures other than one's own.</a:t>
            </a:r>
          </a:p>
          <a:p>
            <a:endParaRPr lang="en-US" dirty="0">
              <a:cs typeface="Calibri"/>
            </a:endParaRPr>
          </a:p>
          <a:p>
            <a:r>
              <a:rPr lang="en-US" dirty="0">
                <a:cs typeface="Calibri"/>
              </a:rPr>
              <a:t>How do we care for and work with students &amp; each other?</a:t>
            </a:r>
          </a:p>
          <a:p>
            <a:pPr lvl="1"/>
            <a:r>
              <a:rPr lang="en-US" dirty="0">
                <a:cs typeface="Calibri"/>
              </a:rPr>
              <a:t>Is our point of view too Eurocentric?</a:t>
            </a:r>
          </a:p>
          <a:p>
            <a:pPr lvl="1"/>
            <a:r>
              <a:rPr lang="en-US" dirty="0">
                <a:cs typeface="Calibri"/>
              </a:rPr>
              <a:t>Does curriculum reflect the perspective of non-majority students?</a:t>
            </a:r>
          </a:p>
          <a:p>
            <a:endParaRPr lang="en-US" dirty="0">
              <a:cs typeface="Calibri"/>
            </a:endParaRPr>
          </a:p>
          <a:p>
            <a:r>
              <a:rPr lang="en-US" dirty="0">
                <a:cs typeface="Calibri"/>
              </a:rPr>
              <a:t>How can professional nursing &amp; nursing education expand its view?</a:t>
            </a:r>
          </a:p>
        </p:txBody>
      </p:sp>
    </p:spTree>
    <p:extLst>
      <p:ext uri="{BB962C8B-B14F-4D97-AF65-F5344CB8AC3E}">
        <p14:creationId xmlns:p14="http://schemas.microsoft.com/office/powerpoint/2010/main" val="185836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28A30-8228-4DC8-8876-0E74D609FEF9}"/>
              </a:ext>
            </a:extLst>
          </p:cNvPr>
          <p:cNvSpPr>
            <a:spLocks noGrp="1"/>
          </p:cNvSpPr>
          <p:nvPr>
            <p:ph type="title"/>
          </p:nvPr>
        </p:nvSpPr>
        <p:spPr/>
        <p:txBody>
          <a:bodyPr/>
          <a:lstStyle/>
          <a:p>
            <a:r>
              <a:rPr lang="en-US" dirty="0">
                <a:cs typeface="Calibri Light"/>
              </a:rPr>
              <a:t>What have we done to address our practices </a:t>
            </a:r>
            <a:r>
              <a:rPr lang="en-US">
                <a:cs typeface="Calibri Light"/>
              </a:rPr>
              <a:t>with students &amp; each other? </a:t>
            </a:r>
            <a:endParaRPr lang="en-US"/>
          </a:p>
        </p:txBody>
      </p:sp>
      <p:sp>
        <p:nvSpPr>
          <p:cNvPr id="3" name="Content Placeholder 2">
            <a:extLst>
              <a:ext uri="{FF2B5EF4-FFF2-40B4-BE49-F238E27FC236}">
                <a16:creationId xmlns:a16="http://schemas.microsoft.com/office/drawing/2014/main" id="{40AD612F-3D46-4F38-8EEC-94158AABEAB8}"/>
              </a:ext>
            </a:extLst>
          </p:cNvPr>
          <p:cNvSpPr>
            <a:spLocks noGrp="1"/>
          </p:cNvSpPr>
          <p:nvPr>
            <p:ph idx="1"/>
          </p:nvPr>
        </p:nvSpPr>
        <p:spPr/>
        <p:txBody>
          <a:bodyPr vert="horz" lIns="91440" tIns="45720" rIns="91440" bIns="45720" rtlCol="0" anchor="t">
            <a:normAutofit/>
          </a:bodyPr>
          <a:lstStyle/>
          <a:p>
            <a:r>
              <a:rPr lang="en-US" dirty="0">
                <a:cs typeface="Calibri"/>
              </a:rPr>
              <a:t>Recruitment &amp; retention efforts- mixed success</a:t>
            </a:r>
          </a:p>
          <a:p>
            <a:pPr lvl="1"/>
            <a:r>
              <a:rPr lang="en-US">
                <a:cs typeface="Calibri"/>
              </a:rPr>
              <a:t>Minority student attrition</a:t>
            </a:r>
            <a:endParaRPr lang="en-US" dirty="0">
              <a:cs typeface="Calibri"/>
            </a:endParaRPr>
          </a:p>
          <a:p>
            <a:endParaRPr lang="en-US" dirty="0">
              <a:cs typeface="Calibri"/>
            </a:endParaRPr>
          </a:p>
          <a:p>
            <a:r>
              <a:rPr lang="en-US" dirty="0">
                <a:cs typeface="Calibri"/>
              </a:rPr>
              <a:t>Faculty diversity remains an unsolved issue.</a:t>
            </a:r>
          </a:p>
          <a:p>
            <a:endParaRPr lang="en-US" dirty="0">
              <a:cs typeface="Calibri"/>
            </a:endParaRPr>
          </a:p>
        </p:txBody>
      </p:sp>
    </p:spTree>
    <p:extLst>
      <p:ext uri="{BB962C8B-B14F-4D97-AF65-F5344CB8AC3E}">
        <p14:creationId xmlns:p14="http://schemas.microsoft.com/office/powerpoint/2010/main" val="2855639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41CF0-85BA-4335-A70A-DEC167F50AEF}"/>
              </a:ext>
            </a:extLst>
          </p:cNvPr>
          <p:cNvSpPr>
            <a:spLocks noGrp="1"/>
          </p:cNvSpPr>
          <p:nvPr>
            <p:ph type="title"/>
          </p:nvPr>
        </p:nvSpPr>
        <p:spPr/>
        <p:txBody>
          <a:bodyPr/>
          <a:lstStyle/>
          <a:p>
            <a:r>
              <a:rPr lang="en-US" dirty="0">
                <a:cs typeface="Calibri Light"/>
              </a:rPr>
              <a:t>Subtle forms of racism </a:t>
            </a:r>
            <a:endParaRPr lang="en-US" dirty="0"/>
          </a:p>
        </p:txBody>
      </p:sp>
      <p:sp>
        <p:nvSpPr>
          <p:cNvPr id="3" name="Content Placeholder 2">
            <a:extLst>
              <a:ext uri="{FF2B5EF4-FFF2-40B4-BE49-F238E27FC236}">
                <a16:creationId xmlns:a16="http://schemas.microsoft.com/office/drawing/2014/main" id="{EBDF003B-C62F-4EC1-B7F0-3CAA32070A5D}"/>
              </a:ext>
            </a:extLst>
          </p:cNvPr>
          <p:cNvSpPr>
            <a:spLocks noGrp="1"/>
          </p:cNvSpPr>
          <p:nvPr>
            <p:ph idx="1"/>
          </p:nvPr>
        </p:nvSpPr>
        <p:spPr/>
        <p:txBody>
          <a:bodyPr vert="horz" lIns="91440" tIns="45720" rIns="91440" bIns="45720" rtlCol="0" anchor="t">
            <a:normAutofit/>
          </a:bodyPr>
          <a:lstStyle/>
          <a:p>
            <a:r>
              <a:rPr lang="en-US" dirty="0">
                <a:cs typeface="Calibri"/>
              </a:rPr>
              <a:t>Among white faculty &amp; students</a:t>
            </a:r>
          </a:p>
          <a:p>
            <a:r>
              <a:rPr lang="en-US" dirty="0">
                <a:cs typeface="Calibri"/>
              </a:rPr>
              <a:t>Education experiences difficult for minority students</a:t>
            </a:r>
          </a:p>
        </p:txBody>
      </p:sp>
    </p:spTree>
    <p:extLst>
      <p:ext uri="{BB962C8B-B14F-4D97-AF65-F5344CB8AC3E}">
        <p14:creationId xmlns:p14="http://schemas.microsoft.com/office/powerpoint/2010/main" val="368603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Barriers to inclusivity</a:t>
            </a:r>
            <a:endParaRPr lang="en-US" dirty="0">
              <a:cs typeface="Calibri Light"/>
            </a:endParaRP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r>
              <a:rPr lang="en-US" dirty="0">
                <a:ea typeface="+mn-lt"/>
                <a:cs typeface="+mn-lt"/>
              </a:rPr>
              <a:t>Barriers for minority students</a:t>
            </a:r>
            <a:endParaRPr lang="en-US" dirty="0">
              <a:cs typeface="Calibri"/>
            </a:endParaRPr>
          </a:p>
          <a:p>
            <a:pPr lvl="1"/>
            <a:r>
              <a:rPr lang="en-US" dirty="0">
                <a:cs typeface="Calibri"/>
              </a:rPr>
              <a:t>Views of behavior, order, professionalism continue to shape modern nursing.</a:t>
            </a:r>
            <a:endParaRPr lang="en-US">
              <a:cs typeface="Calibri"/>
            </a:endParaRPr>
          </a:p>
          <a:p>
            <a:pPr lvl="1"/>
            <a:r>
              <a:rPr lang="en-US" dirty="0">
                <a:cs typeface="Calibri"/>
              </a:rPr>
              <a:t>Discrimination from peers, faculty, &amp; clinicians in classroom &amp; clinical settings.</a:t>
            </a:r>
          </a:p>
          <a:p>
            <a:pPr lvl="1"/>
            <a:r>
              <a:rPr lang="en-US" dirty="0">
                <a:cs typeface="Calibri"/>
              </a:rPr>
              <a:t>Absence of belonging</a:t>
            </a:r>
          </a:p>
          <a:p>
            <a:r>
              <a:rPr lang="en-US" dirty="0">
                <a:ea typeface="+mn-lt"/>
                <a:cs typeface="+mn-lt"/>
              </a:rPr>
              <a:t>Barriers for nursing faculty</a:t>
            </a:r>
            <a:endParaRPr lang="en-US" dirty="0">
              <a:cs typeface="Calibri"/>
            </a:endParaRPr>
          </a:p>
          <a:p>
            <a:pPr lvl="1"/>
            <a:r>
              <a:rPr lang="en-US" dirty="0">
                <a:ea typeface="+mn-lt"/>
                <a:cs typeface="+mn-lt"/>
              </a:rPr>
              <a:t>Recruitment, hiring, and retention</a:t>
            </a:r>
          </a:p>
          <a:p>
            <a:pPr lvl="1"/>
            <a:r>
              <a:rPr lang="en-US" dirty="0">
                <a:ea typeface="+mn-lt"/>
                <a:cs typeface="+mn-lt"/>
              </a:rPr>
              <a:t>Appearance and speech patterns</a:t>
            </a:r>
          </a:p>
          <a:p>
            <a:pPr lvl="1"/>
            <a:r>
              <a:rPr lang="en-US" dirty="0">
                <a:ea typeface="+mn-lt"/>
                <a:cs typeface="+mn-lt"/>
              </a:rPr>
              <a:t>Search committee members more likely to hire those like them</a:t>
            </a:r>
          </a:p>
          <a:p>
            <a:pPr lvl="1"/>
            <a:r>
              <a:rPr lang="en-US" dirty="0">
                <a:ea typeface="+mn-lt"/>
                <a:cs typeface="+mn-lt"/>
              </a:rPr>
              <a:t>Minority faculty have less influence in decision making</a:t>
            </a:r>
          </a:p>
          <a:p>
            <a:pPr lvl="1"/>
            <a:r>
              <a:rPr lang="en-US" dirty="0">
                <a:ea typeface="+mn-lt"/>
                <a:cs typeface="+mn-lt"/>
              </a:rPr>
              <a:t>Need for opportunity, resources, support</a:t>
            </a:r>
          </a:p>
          <a:p>
            <a:pPr marL="457200" lvl="1" indent="0">
              <a:buNone/>
            </a:pPr>
            <a:endParaRPr lang="en-US" dirty="0">
              <a:ea typeface="+mn-lt"/>
              <a:cs typeface="+mn-lt"/>
            </a:endParaRPr>
          </a:p>
          <a:p>
            <a:pPr marL="457200" lvl="1" indent="0">
              <a:buNone/>
            </a:pPr>
            <a:r>
              <a:rPr lang="en-US" sz="2000" dirty="0">
                <a:cs typeface="Calibri"/>
              </a:rPr>
              <a:t>Metzger, m. et al. (2019). Inclusivity in baccalaureate nursing education: A scoping study.  Journal of Professional Nursing, 36, 1 , 5-14.</a:t>
            </a:r>
          </a:p>
          <a:p>
            <a:pPr marL="457200" lvl="1" indent="0">
              <a:buNone/>
            </a:pPr>
            <a:r>
              <a:rPr lang="en-US" sz="2000" dirty="0">
                <a:ea typeface="+mn-lt"/>
                <a:cs typeface="+mn-lt"/>
              </a:rPr>
              <a:t>Salvucci, C. &amp; Lawless, C, (2016). Nursing faculty diversity: Barriers &amp; perceptions on recruitment, hiring &amp; retention. Journal of Cultural Diversity, 23, 2, 65-75.</a:t>
            </a:r>
            <a:endParaRPr lang="en-US" dirty="0"/>
          </a:p>
          <a:p>
            <a:pPr lvl="1"/>
            <a:endParaRPr lang="en-US" sz="2000" dirty="0">
              <a:cs typeface="Calibri"/>
            </a:endParaRPr>
          </a:p>
        </p:txBody>
      </p:sp>
    </p:spTree>
    <p:extLst>
      <p:ext uri="{BB962C8B-B14F-4D97-AF65-F5344CB8AC3E}">
        <p14:creationId xmlns:p14="http://schemas.microsoft.com/office/powerpoint/2010/main" val="1166342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Light"/>
              </a:rPr>
              <a:t>Advanced Education </a:t>
            </a:r>
            <a:endParaRPr lang="en-US"/>
          </a:p>
        </p:txBody>
      </p:sp>
      <p:sp>
        <p:nvSpPr>
          <p:cNvPr id="3" name="Content Placeholder 2"/>
          <p:cNvSpPr>
            <a:spLocks noGrp="1"/>
          </p:cNvSpPr>
          <p:nvPr>
            <p:ph idx="1"/>
          </p:nvPr>
        </p:nvSpPr>
        <p:spPr/>
        <p:txBody>
          <a:bodyPr vert="horz" lIns="91440" tIns="45720" rIns="91440" bIns="45720" rtlCol="0" anchor="t">
            <a:normAutofit/>
          </a:bodyPr>
          <a:lstStyle/>
          <a:p>
            <a:r>
              <a:rPr lang="en-US">
                <a:ea typeface="+mn-lt"/>
                <a:cs typeface="+mn-lt"/>
              </a:rPr>
              <a:t>A 2008 National Sample Survey of Registered Nurses </a:t>
            </a:r>
            <a:r>
              <a:rPr lang="en-US" dirty="0">
                <a:ea typeface="+mn-lt"/>
                <a:cs typeface="+mn-lt"/>
              </a:rPr>
              <a:t>conducted by </a:t>
            </a:r>
            <a:r>
              <a:rPr lang="en-US">
                <a:ea typeface="+mn-lt"/>
                <a:cs typeface="+mn-lt"/>
              </a:rPr>
              <a:t>HRSA found that RNs from minority backgrounds are more likely than  whites to pursue baccalaureate and higher degrees </a:t>
            </a:r>
            <a:r>
              <a:rPr lang="en-US" dirty="0">
                <a:ea typeface="+mn-lt"/>
                <a:cs typeface="+mn-lt"/>
              </a:rPr>
              <a:t>in nursing. </a:t>
            </a:r>
          </a:p>
          <a:p>
            <a:r>
              <a:rPr lang="en-US">
                <a:ea typeface="+mn-lt"/>
                <a:cs typeface="+mn-lt"/>
              </a:rPr>
              <a:t>While 48.4% of white nurses complete nursing degrees beyond the associate degree level, the number is equal or greater for minority nurses;  African American (52.5%), Hispanic (51.5%), and </a:t>
            </a:r>
            <a:r>
              <a:rPr lang="en-US" dirty="0">
                <a:ea typeface="+mn-lt"/>
                <a:cs typeface="+mn-lt"/>
              </a:rPr>
              <a:t>Asian (75.6%) nurses. </a:t>
            </a:r>
          </a:p>
          <a:p>
            <a:r>
              <a:rPr lang="en-US">
                <a:ea typeface="+mn-lt"/>
                <a:cs typeface="+mn-lt"/>
              </a:rPr>
              <a:t> RNs from minority </a:t>
            </a:r>
            <a:r>
              <a:rPr lang="en-US" dirty="0">
                <a:ea typeface="+mn-lt"/>
                <a:cs typeface="+mn-lt"/>
              </a:rPr>
              <a:t>backgrounds clearly recognize the need to pursue higher levels of nursing education beyond the entry-level.</a:t>
            </a:r>
            <a:endParaRPr lang="en-US">
              <a:cs typeface="Calibri"/>
            </a:endParaRPr>
          </a:p>
        </p:txBody>
      </p:sp>
    </p:spTree>
    <p:extLst>
      <p:ext uri="{BB962C8B-B14F-4D97-AF65-F5344CB8AC3E}">
        <p14:creationId xmlns:p14="http://schemas.microsoft.com/office/powerpoint/2010/main" val="1143397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14E49D69691F4DB4B24F34420C527A" ma:contentTypeVersion="10" ma:contentTypeDescription="Create a new document." ma:contentTypeScope="" ma:versionID="312c8f772a7d3043cbfd70b258e165b9">
  <xsd:schema xmlns:xsd="http://www.w3.org/2001/XMLSchema" xmlns:xs="http://www.w3.org/2001/XMLSchema" xmlns:p="http://schemas.microsoft.com/office/2006/metadata/properties" xmlns:ns2="74d599fe-b1e5-4927-8635-7b9c514a2727" targetNamespace="http://schemas.microsoft.com/office/2006/metadata/properties" ma:root="true" ma:fieldsID="4df4fc6801dfa607c1ccb94bb2dfc17e" ns2:_="">
    <xsd:import namespace="74d599fe-b1e5-4927-8635-7b9c514a272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d599fe-b1e5-4927-8635-7b9c514a27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143796-D551-46FB-8ABC-EEF47B499189}"/>
</file>

<file path=customXml/itemProps2.xml><?xml version="1.0" encoding="utf-8"?>
<ds:datastoreItem xmlns:ds="http://schemas.openxmlformats.org/officeDocument/2006/customXml" ds:itemID="{AD3C4156-EC1D-44C1-8AC1-95A52C325AE0}"/>
</file>

<file path=customXml/itemProps3.xml><?xml version="1.0" encoding="utf-8"?>
<ds:datastoreItem xmlns:ds="http://schemas.openxmlformats.org/officeDocument/2006/customXml" ds:itemID="{3EA46A7F-7CB3-4F66-B52B-D8DA9AF415D3}"/>
</file>

<file path=docProps/app.xml><?xml version="1.0" encoding="utf-8"?>
<Properties xmlns="http://schemas.openxmlformats.org/officeDocument/2006/extended-properties" xmlns:vt="http://schemas.openxmlformats.org/officeDocument/2006/docPropsVTypes">
  <TotalTime>0</TotalTime>
  <Words>715</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When the World is White</vt:lpstr>
      <vt:lpstr>When this paper was written in 2009</vt:lpstr>
      <vt:lpstr>A predominantly white, female profession</vt:lpstr>
      <vt:lpstr>A predominantly white, female profession</vt:lpstr>
      <vt:lpstr>Cultural Competence??</vt:lpstr>
      <vt:lpstr>What have we done to address our practices with students &amp; each other? </vt:lpstr>
      <vt:lpstr>Subtle forms of racism </vt:lpstr>
      <vt:lpstr>Barriers to inclusivity</vt:lpstr>
      <vt:lpstr>Advanced Education </vt:lpstr>
      <vt:lpstr>White Privilege</vt:lpstr>
      <vt:lpstr>Whiteness and difference</vt:lpstr>
      <vt:lpstr>Can we link theories of culture and theories of caring?</vt:lpstr>
    </vt:vector>
  </TitlesOfParts>
  <Company>La Salle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the World is White</dc:title>
  <dc:creator>Mary Wilby</dc:creator>
  <cp:lastModifiedBy>Mary Wilby</cp:lastModifiedBy>
  <cp:revision>505</cp:revision>
  <dcterms:created xsi:type="dcterms:W3CDTF">2020-11-19T20:11:46Z</dcterms:created>
  <dcterms:modified xsi:type="dcterms:W3CDTF">2020-11-27T14:42:34Z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0x0101005B14E49D69691F4DB4B24F34420C527A</vt:lpwstr>
  </property>
</Properties>
</file>